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5">
  <p:sldMasterIdLst>
    <p:sldMasterId id="2147483648" r:id="rId1"/>
  </p:sldMasterIdLst>
  <p:notesMasterIdLst>
    <p:notesMasterId r:id="rId12"/>
  </p:notesMasterIdLst>
  <p:sldIdLst>
    <p:sldId id="962" r:id="rId2"/>
    <p:sldId id="377" r:id="rId3"/>
    <p:sldId id="1087" r:id="rId4"/>
    <p:sldId id="1088" r:id="rId5"/>
    <p:sldId id="1089" r:id="rId6"/>
    <p:sldId id="1090" r:id="rId7"/>
    <p:sldId id="1092" r:id="rId8"/>
    <p:sldId id="1094" r:id="rId9"/>
    <p:sldId id="1095" r:id="rId10"/>
    <p:sldId id="1064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6A9"/>
    <a:srgbClr val="1E1EC8"/>
    <a:srgbClr val="00309A"/>
    <a:srgbClr val="0070C0"/>
    <a:srgbClr val="0E3BA0"/>
    <a:srgbClr val="376092"/>
    <a:srgbClr val="FFFFFF"/>
    <a:srgbClr val="8E99AA"/>
    <a:srgbClr val="7396CE"/>
    <a:srgbClr val="32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5772" autoAdjust="0"/>
  </p:normalViewPr>
  <p:slideViewPr>
    <p:cSldViewPr>
      <p:cViewPr varScale="1">
        <p:scale>
          <a:sx n="83" d="100"/>
          <a:sy n="83" d="100"/>
        </p:scale>
        <p:origin x="1574" y="3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F7C04F7-EC50-4716-8670-B512C64E1F7B}" type="datetimeFigureOut">
              <a:rPr lang="zh-CN" altLang="en-US" smtClean="0"/>
              <a:pPr/>
              <a:t>2023/8/19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D523AEE4-7F17-419E-9BE0-C67BBF15D95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202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22E51-FD2D-4485-AA81-FF7AB2CB2FA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44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3AEE4-7F17-419E-9BE0-C67BBF15D95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65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3AEE4-7F17-419E-9BE0-C67BBF15D9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96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3AEE4-7F17-419E-9BE0-C67BBF15D9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2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3AEE4-7F17-419E-9BE0-C67BBF15D95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65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3AEE4-7F17-419E-9BE0-C67BBF15D95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862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3AEE4-7F17-419E-9BE0-C67BBF15D95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28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3AEE4-7F17-419E-9BE0-C67BBF15D95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10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3AEE4-7F17-419E-9BE0-C67BBF15D95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31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3AEE4-7F17-419E-9BE0-C67BBF15D95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43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9A7-6928-4C22-B93B-FF2183B00868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00B1-8257-4D56-B57E-4EC3A332F2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02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9A7-6928-4C22-B93B-FF2183B00868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00B1-8257-4D56-B57E-4EC3A332F2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85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9A7-6928-4C22-B93B-FF2183B00868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00B1-8257-4D56-B57E-4EC3A332F2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3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9A7-6928-4C22-B93B-FF2183B00868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00B1-8257-4D56-B57E-4EC3A332F2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72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9A7-6928-4C22-B93B-FF2183B00868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00B1-8257-4D56-B57E-4EC3A332F2A0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0ED6F96-645C-467A-905C-F991CF1EB145}"/>
              </a:ext>
            </a:extLst>
          </p:cNvPr>
          <p:cNvGrpSpPr/>
          <p:nvPr userDrawn="1"/>
        </p:nvGrpSpPr>
        <p:grpSpPr>
          <a:xfrm>
            <a:off x="-2" y="692695"/>
            <a:ext cx="9144002" cy="410347"/>
            <a:chOff x="1922709" y="1412776"/>
            <a:chExt cx="9721082" cy="360040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251E602-DAD4-4E01-91F7-2AA9BD832DFC}"/>
                </a:ext>
              </a:extLst>
            </p:cNvPr>
            <p:cNvCxnSpPr>
              <a:cxnSpLocks/>
            </p:cNvCxnSpPr>
            <p:nvPr/>
          </p:nvCxnSpPr>
          <p:spPr>
            <a:xfrm>
              <a:off x="1922712" y="1772816"/>
              <a:ext cx="9721079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5">
              <a:extLst>
                <a:ext uri="{FF2B5EF4-FFF2-40B4-BE49-F238E27FC236}">
                  <a16:creationId xmlns:a16="http://schemas.microsoft.com/office/drawing/2014/main" id="{F7EB193D-7716-4475-9C18-326E826A92A8}"/>
                </a:ext>
              </a:extLst>
            </p:cNvPr>
            <p:cNvSpPr/>
            <p:nvPr/>
          </p:nvSpPr>
          <p:spPr>
            <a:xfrm>
              <a:off x="1922709" y="1412776"/>
              <a:ext cx="9603399" cy="360040"/>
            </a:xfrm>
            <a:custGeom>
              <a:avLst/>
              <a:gdLst>
                <a:gd name="connsiteX0" fmla="*/ 0 w 2160240"/>
                <a:gd name="connsiteY0" fmla="*/ 0 h 288032"/>
                <a:gd name="connsiteX1" fmla="*/ 2160240 w 2160240"/>
                <a:gd name="connsiteY1" fmla="*/ 0 h 288032"/>
                <a:gd name="connsiteX2" fmla="*/ 2160240 w 2160240"/>
                <a:gd name="connsiteY2" fmla="*/ 288032 h 288032"/>
                <a:gd name="connsiteX3" fmla="*/ 0 w 2160240"/>
                <a:gd name="connsiteY3" fmla="*/ 288032 h 288032"/>
                <a:gd name="connsiteX4" fmla="*/ 0 w 2160240"/>
                <a:gd name="connsiteY4" fmla="*/ 0 h 288032"/>
                <a:gd name="connsiteX0" fmla="*/ 0 w 2160240"/>
                <a:gd name="connsiteY0" fmla="*/ 0 h 288032"/>
                <a:gd name="connsiteX1" fmla="*/ 1941299 w 2160240"/>
                <a:gd name="connsiteY1" fmla="*/ 0 h 288032"/>
                <a:gd name="connsiteX2" fmla="*/ 2160240 w 2160240"/>
                <a:gd name="connsiteY2" fmla="*/ 288032 h 288032"/>
                <a:gd name="connsiteX3" fmla="*/ 0 w 2160240"/>
                <a:gd name="connsiteY3" fmla="*/ 288032 h 288032"/>
                <a:gd name="connsiteX4" fmla="*/ 0 w 2160240"/>
                <a:gd name="connsiteY4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240" h="288032">
                  <a:moveTo>
                    <a:pt x="0" y="0"/>
                  </a:moveTo>
                  <a:lnTo>
                    <a:pt x="1941299" y="0"/>
                  </a:lnTo>
                  <a:lnTo>
                    <a:pt x="21602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华康俪金黑W8(P)"/>
                </a:rPr>
                <a:t>    </a:t>
              </a:r>
              <a:endParaRPr lang="zh-CN" altLang="en-US" sz="2200" b="1" dirty="0">
                <a:latin typeface="楷体" panose="02010609060101010101" pitchFamily="49" charset="-122"/>
                <a:ea typeface="华康俪金黑W8(P)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46C8D5CE-5D70-4E0B-96B3-A62B039743D4}"/>
              </a:ext>
            </a:extLst>
          </p:cNvPr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幼圆" pitchFamily="49" charset="-122"/>
                <a:ea typeface="华康俪金黑W8(P)"/>
              </a:rPr>
              <a:t>中国电源学会电磁兼容专业委员会 </a:t>
            </a:r>
          </a:p>
        </p:txBody>
      </p:sp>
      <p:pic>
        <p:nvPicPr>
          <p:cNvPr id="2" name="Picture 6" descr="C:\Documents and Settings\3ctest\桌面\协会LOGO.png协会LOGO">
            <a:extLst>
              <a:ext uri="{FF2B5EF4-FFF2-40B4-BE49-F238E27FC236}">
                <a16:creationId xmlns:a16="http://schemas.microsoft.com/office/drawing/2014/main" id="{CCCDCF9D-D6FA-D56A-7886-4159069E13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868" y="47854"/>
            <a:ext cx="1632435" cy="50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F0EFF953-BD0D-ACD5-AAC2-1DE27F038CD7}"/>
              </a:ext>
            </a:extLst>
          </p:cNvPr>
          <p:cNvGrpSpPr/>
          <p:nvPr userDrawn="1"/>
        </p:nvGrpSpPr>
        <p:grpSpPr>
          <a:xfrm>
            <a:off x="20476" y="-14970"/>
            <a:ext cx="6516216" cy="707664"/>
            <a:chOff x="0" y="-25969"/>
            <a:chExt cx="6516216" cy="66979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47963AF-74D5-A4CE-B2CD-A2704C7E0FC8}"/>
                </a:ext>
              </a:extLst>
            </p:cNvPr>
            <p:cNvGrpSpPr/>
            <p:nvPr/>
          </p:nvGrpSpPr>
          <p:grpSpPr>
            <a:xfrm>
              <a:off x="0" y="0"/>
              <a:ext cx="2987824" cy="557568"/>
              <a:chOff x="0" y="104321"/>
              <a:chExt cx="2987824" cy="557568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9A706C3A-246F-73FB-3D5C-12172C7BB5E6}"/>
                  </a:ext>
                </a:extLst>
              </p:cNvPr>
              <p:cNvSpPr/>
              <p:nvPr/>
            </p:nvSpPr>
            <p:spPr>
              <a:xfrm>
                <a:off x="0" y="104321"/>
                <a:ext cx="150408" cy="545277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A7AD957D-D587-F5FE-45AE-6940ED95BB90}"/>
                  </a:ext>
                </a:extLst>
              </p:cNvPr>
              <p:cNvCxnSpPr/>
              <p:nvPr/>
            </p:nvCxnSpPr>
            <p:spPr>
              <a:xfrm>
                <a:off x="0" y="661889"/>
                <a:ext cx="298782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3650E66D-ABAF-54E8-5578-D63C81EF93C4}"/>
                </a:ext>
              </a:extLst>
            </p:cNvPr>
            <p:cNvSpPr txBox="1"/>
            <p:nvPr/>
          </p:nvSpPr>
          <p:spPr>
            <a:xfrm>
              <a:off x="251520" y="-25969"/>
              <a:ext cx="6264696" cy="66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2000" b="1">
                  <a:solidFill>
                    <a:srgbClr val="5F5E5C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574D0A3-4B80-DAB1-C3DC-BAB2D9D28E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50" y="75296"/>
            <a:ext cx="753259" cy="51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0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9A7-6928-4C22-B93B-FF2183B00868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00B1-8257-4D56-B57E-4EC3A332F2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61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9A7-6928-4C22-B93B-FF2183B00868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00B1-8257-4D56-B57E-4EC3A332F2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59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9A7-6928-4C22-B93B-FF2183B00868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00B1-8257-4D56-B57E-4EC3A332F2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85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9A7-6928-4C22-B93B-FF2183B00868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00B1-8257-4D56-B57E-4EC3A332F2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3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9A7-6928-4C22-B93B-FF2183B00868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00B1-8257-4D56-B57E-4EC3A332F2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18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9A7-6928-4C22-B93B-FF2183B00868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00B1-8257-4D56-B57E-4EC3A332F2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48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4ACE89A7-6928-4C22-B93B-FF2183B00868}" type="datetimeFigureOut">
              <a:rPr lang="zh-CN" altLang="en-US" smtClean="0"/>
              <a:pPr/>
              <a:t>2023/8/19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79AC00B1-8257-4D56-B57E-4EC3A332F2A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964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2"/>
          <p:cNvSpPr txBox="1">
            <a:spLocks noGrp="1" noChangeArrowheads="1"/>
          </p:cNvSpPr>
          <p:nvPr/>
        </p:nvSpPr>
        <p:spPr bwMode="auto">
          <a:xfrm>
            <a:off x="7046913" y="63817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   </a:t>
            </a:r>
          </a:p>
          <a:p>
            <a:r>
              <a:rPr lang="en-US" altLang="zh-CN" dirty="0">
                <a:ea typeface="微软雅黑" panose="020B0503020204020204" pitchFamily="34" charset="-122"/>
              </a:rPr>
              <a:t>  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5506"/>
          <a:stretch/>
        </p:blipFill>
        <p:spPr bwMode="auto">
          <a:xfrm>
            <a:off x="2647" y="-25399"/>
            <a:ext cx="9141353" cy="20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AD4EF7-4EA0-C8E3-AEC0-0003B1C74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5506"/>
          <a:stretch/>
        </p:blipFill>
        <p:spPr bwMode="auto">
          <a:xfrm rot="10800000">
            <a:off x="10510" y="3933056"/>
            <a:ext cx="9120332" cy="323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F1ABBC2-7682-970E-9803-A153D1102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6" b="46677"/>
          <a:stretch/>
        </p:blipFill>
        <p:spPr bwMode="auto">
          <a:xfrm>
            <a:off x="0" y="1848392"/>
            <a:ext cx="9141353" cy="21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9" descr="C:\Documents and Settings\3ctest\桌面\协会LOGO.png协会LOGO">
            <a:extLst>
              <a:ext uri="{FF2B5EF4-FFF2-40B4-BE49-F238E27FC236}">
                <a16:creationId xmlns:a16="http://schemas.microsoft.com/office/drawing/2014/main" id="{54701420-D45D-B584-BC36-2B351610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50" y="714613"/>
            <a:ext cx="2656170" cy="102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50D5EB4-599A-0AA1-496C-91171D08F1B6}"/>
              </a:ext>
            </a:extLst>
          </p:cNvPr>
          <p:cNvSpPr txBox="1"/>
          <p:nvPr/>
        </p:nvSpPr>
        <p:spPr>
          <a:xfrm>
            <a:off x="-122440" y="1927825"/>
            <a:ext cx="9386232" cy="183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40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2023</a:t>
            </a:r>
            <a:r>
              <a:rPr lang="zh-CN" altLang="zh-CN" sz="40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中国电源学会电磁兼容专业委员会首届学术年会</a:t>
            </a:r>
            <a:r>
              <a:rPr lang="en-US" altLang="zh-CN" sz="40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赞助合作方案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中宋" panose="02010600040101010101" pitchFamily="2" charset="-122"/>
            </a:endParaRPr>
          </a:p>
        </p:txBody>
      </p:sp>
      <p:pic>
        <p:nvPicPr>
          <p:cNvPr id="15" name="Picture 6" descr="C:\Documents and Settings\3ctest\桌面\协会LOGO.png协会LOGO">
            <a:extLst>
              <a:ext uri="{FF2B5EF4-FFF2-40B4-BE49-F238E27FC236}">
                <a16:creationId xmlns:a16="http://schemas.microsoft.com/office/drawing/2014/main" id="{524A87A4-9FF7-B835-1476-15FABDBC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93038"/>
            <a:ext cx="11572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>
            <a:extLst>
              <a:ext uri="{FF2B5EF4-FFF2-40B4-BE49-F238E27FC236}">
                <a16:creationId xmlns:a16="http://schemas.microsoft.com/office/drawing/2014/main" id="{3313B0FB-ECD7-AAFC-8077-852039A55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4212261"/>
            <a:ext cx="4075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6B6B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FA20CB0-806F-13B2-B5DF-DE807813A576}"/>
              </a:ext>
            </a:extLst>
          </p:cNvPr>
          <p:cNvSpPr txBox="1"/>
          <p:nvPr/>
        </p:nvSpPr>
        <p:spPr>
          <a:xfrm>
            <a:off x="1907704" y="6419330"/>
            <a:ext cx="6984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Electromagnetic Compatibility Committee of China Power Supply Society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A9E815C-90C9-C14E-A562-DD0DCF721A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48264"/>
            <a:ext cx="1474275" cy="10045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4F07740-0E27-C42B-EE5D-389C71148241}"/>
              </a:ext>
            </a:extLst>
          </p:cNvPr>
          <p:cNvSpPr txBox="1"/>
          <p:nvPr/>
        </p:nvSpPr>
        <p:spPr>
          <a:xfrm>
            <a:off x="1768847" y="4183973"/>
            <a:ext cx="6554728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会议时间：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24-26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会议地点： 武汉潮漫凯瑞国际酒店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F4727647-9900-435A-8892-C500849EA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522" y="2636912"/>
            <a:ext cx="6984776" cy="172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0" b="1" dirty="0">
                <a:solidFill>
                  <a:srgbClr val="0030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en-US" altLang="zh-CN" sz="8000" b="1" dirty="0">
              <a:solidFill>
                <a:srgbClr val="0030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3E37FA1-FD3A-4B19-95B8-AE82A96F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79AC00B1-8257-4D56-B57E-4EC3A332F2A0}" type="slidenum">
              <a:rPr lang="zh-CN" altLang="en-US" smtClean="0">
                <a:solidFill>
                  <a:schemeClr val="bg1"/>
                </a:solidFill>
              </a:rPr>
              <a:t>10</a:t>
            </a:fld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1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E76E4E7-1AFE-47C0-842C-87AE4692ABDF}"/>
              </a:ext>
            </a:extLst>
          </p:cNvPr>
          <p:cNvCxnSpPr>
            <a:cxnSpLocks/>
          </p:cNvCxnSpPr>
          <p:nvPr/>
        </p:nvCxnSpPr>
        <p:spPr>
          <a:xfrm flipH="1">
            <a:off x="1681036" y="3697431"/>
            <a:ext cx="2162907" cy="1441939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16">
            <a:extLst>
              <a:ext uri="{FF2B5EF4-FFF2-40B4-BE49-F238E27FC236}">
                <a16:creationId xmlns:a16="http://schemas.microsoft.com/office/drawing/2014/main" id="{1B4BF244-4BCB-4CDC-9046-F06B81500C6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05359" y="1120504"/>
            <a:ext cx="880707" cy="4617187"/>
            <a:chOff x="0" y="0"/>
            <a:chExt cx="580" cy="3028"/>
          </a:xfrm>
        </p:grpSpPr>
        <p:sp>
          <p:nvSpPr>
            <p:cNvPr id="50" name="AutoShape 16">
              <a:extLst>
                <a:ext uri="{FF2B5EF4-FFF2-40B4-BE49-F238E27FC236}">
                  <a16:creationId xmlns:a16="http://schemas.microsoft.com/office/drawing/2014/main" id="{51E6AC8A-475E-44F4-8F47-876E5FE6BF02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-1474" y="1473"/>
              <a:ext cx="3028" cy="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2411 w 21600"/>
                <a:gd name="T16" fmla="*/ 2461 h 21600"/>
                <a:gd name="T17" fmla="*/ 19189 w 21600"/>
                <a:gd name="T18" fmla="*/ 19139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1226" y="21600"/>
                  </a:lnTo>
                  <a:lnTo>
                    <a:pt x="2037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5E5E5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1" name="AutoShape 17">
              <a:extLst>
                <a:ext uri="{FF2B5EF4-FFF2-40B4-BE49-F238E27FC236}">
                  <a16:creationId xmlns:a16="http://schemas.microsoft.com/office/drawing/2014/main" id="{8899F7B1-642E-4442-9A46-0F691D72E21D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-1197" y="1261"/>
              <a:ext cx="3028" cy="5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4651 w 21600"/>
                <a:gd name="T16" fmla="*/ 4653 h 21600"/>
                <a:gd name="T17" fmla="*/ 16949 w 21600"/>
                <a:gd name="T18" fmla="*/ 16947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5697" y="21600"/>
                  </a:lnTo>
                  <a:lnTo>
                    <a:pt x="159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8BACB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52" name="Group 19">
              <a:extLst>
                <a:ext uri="{FF2B5EF4-FFF2-40B4-BE49-F238E27FC236}">
                  <a16:creationId xmlns:a16="http://schemas.microsoft.com/office/drawing/2014/main" id="{0970C6F4-4AAD-4DC1-A290-952CD7F5D6CE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851" y="1279"/>
              <a:ext cx="2342" cy="516"/>
              <a:chOff x="0" y="0"/>
              <a:chExt cx="2180" cy="262"/>
            </a:xfrm>
          </p:grpSpPr>
          <p:grpSp>
            <p:nvGrpSpPr>
              <p:cNvPr id="58" name="Group 20">
                <a:extLst>
                  <a:ext uri="{FF2B5EF4-FFF2-40B4-BE49-F238E27FC236}">
                    <a16:creationId xmlns:a16="http://schemas.microsoft.com/office/drawing/2014/main" id="{0A3681C2-F30A-40B6-9D85-987E4F0706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" y="0"/>
                <a:ext cx="688" cy="262"/>
                <a:chOff x="0" y="0"/>
                <a:chExt cx="688" cy="262"/>
              </a:xfrm>
            </p:grpSpPr>
            <p:sp>
              <p:nvSpPr>
                <p:cNvPr id="64" name="Line 20">
                  <a:extLst>
                    <a:ext uri="{FF2B5EF4-FFF2-40B4-BE49-F238E27FC236}">
                      <a16:creationId xmlns:a16="http://schemas.microsoft.com/office/drawing/2014/main" id="{F2AF228B-F0D1-4182-82C0-D44DA4D9D2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0" y="11"/>
                  <a:ext cx="406" cy="251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Line 21">
                  <a:extLst>
                    <a:ext uri="{FF2B5EF4-FFF2-40B4-BE49-F238E27FC236}">
                      <a16:creationId xmlns:a16="http://schemas.microsoft.com/office/drawing/2014/main" id="{72FEF18C-DF00-496B-B654-5FF68D04C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6" y="0"/>
                  <a:ext cx="213" cy="262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Line 22">
                  <a:extLst>
                    <a:ext uri="{FF2B5EF4-FFF2-40B4-BE49-F238E27FC236}">
                      <a16:creationId xmlns:a16="http://schemas.microsoft.com/office/drawing/2014/main" id="{AC4C11A3-0B1C-4CB1-90E6-7778283668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22" y="11"/>
                  <a:ext cx="66" cy="251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9" name="Line 23">
                <a:extLst>
                  <a:ext uri="{FF2B5EF4-FFF2-40B4-BE49-F238E27FC236}">
                    <a16:creationId xmlns:a16="http://schemas.microsoft.com/office/drawing/2014/main" id="{62938836-0C41-49BE-8D62-FEE62A5F2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4" y="11"/>
                <a:ext cx="406" cy="251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Line 24">
                <a:extLst>
                  <a:ext uri="{FF2B5EF4-FFF2-40B4-BE49-F238E27FC236}">
                    <a16:creationId xmlns:a16="http://schemas.microsoft.com/office/drawing/2014/main" id="{AE5F3FB8-027B-496B-901D-28CAFEE15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1" y="0"/>
                <a:ext cx="212" cy="262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Line 25">
                <a:extLst>
                  <a:ext uri="{FF2B5EF4-FFF2-40B4-BE49-F238E27FC236}">
                    <a16:creationId xmlns:a16="http://schemas.microsoft.com/office/drawing/2014/main" id="{E50C3F06-954E-4ADC-A4B1-8B56F4A6A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2" y="11"/>
                <a:ext cx="67" cy="251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Line 26">
                <a:extLst>
                  <a:ext uri="{FF2B5EF4-FFF2-40B4-BE49-F238E27FC236}">
                    <a16:creationId xmlns:a16="http://schemas.microsoft.com/office/drawing/2014/main" id="{40517F72-C189-4D7C-9CD8-3B248E03D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9"/>
                <a:ext cx="624" cy="253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Line 27">
                <a:extLst>
                  <a:ext uri="{FF2B5EF4-FFF2-40B4-BE49-F238E27FC236}">
                    <a16:creationId xmlns:a16="http://schemas.microsoft.com/office/drawing/2014/main" id="{E5239B61-1E76-47D8-A161-D4DFB61F5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59" y="9"/>
                <a:ext cx="621" cy="253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3" name="Group 29">
              <a:extLst>
                <a:ext uri="{FF2B5EF4-FFF2-40B4-BE49-F238E27FC236}">
                  <a16:creationId xmlns:a16="http://schemas.microsoft.com/office/drawing/2014/main" id="{FEA69EC2-DB73-440F-8890-52967999F6E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912" y="1443"/>
              <a:ext cx="2641" cy="148"/>
              <a:chOff x="0" y="0"/>
              <a:chExt cx="2459" cy="148"/>
            </a:xfrm>
          </p:grpSpPr>
          <p:sp>
            <p:nvSpPr>
              <p:cNvPr id="54" name="Line 29">
                <a:extLst>
                  <a:ext uri="{FF2B5EF4-FFF2-40B4-BE49-F238E27FC236}">
                    <a16:creationId xmlns:a16="http://schemas.microsoft.com/office/drawing/2014/main" id="{CD297F04-9D97-4FB9-BF2D-5E53F6A2C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48"/>
                <a:ext cx="2459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Line 30">
                <a:extLst>
                  <a:ext uri="{FF2B5EF4-FFF2-40B4-BE49-F238E27FC236}">
                    <a16:creationId xmlns:a16="http://schemas.microsoft.com/office/drawing/2014/main" id="{E3D5161B-25EE-44CE-B697-507688BCA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" y="88"/>
                <a:ext cx="2149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Line 31">
                <a:extLst>
                  <a:ext uri="{FF2B5EF4-FFF2-40B4-BE49-F238E27FC236}">
                    <a16:creationId xmlns:a16="http://schemas.microsoft.com/office/drawing/2014/main" id="{6381C4FF-8C98-41FF-9EA5-3F2E8526F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" y="43"/>
                <a:ext cx="1817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Line 32">
                <a:extLst>
                  <a:ext uri="{FF2B5EF4-FFF2-40B4-BE49-F238E27FC236}">
                    <a16:creationId xmlns:a16="http://schemas.microsoft.com/office/drawing/2014/main" id="{CEC233E8-63A2-41D5-9BC3-4764CE6D6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" y="0"/>
                <a:ext cx="1568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7" name="Oval 35">
            <a:extLst>
              <a:ext uri="{FF2B5EF4-FFF2-40B4-BE49-F238E27FC236}">
                <a16:creationId xmlns:a16="http://schemas.microsoft.com/office/drawing/2014/main" id="{2D76443D-989B-4B3F-AE4A-F8B189B6C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7" y="2475455"/>
            <a:ext cx="1310122" cy="133843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8" name="Text Box 36">
            <a:extLst>
              <a:ext uri="{FF2B5EF4-FFF2-40B4-BE49-F238E27FC236}">
                <a16:creationId xmlns:a16="http://schemas.microsoft.com/office/drawing/2014/main" id="{D1C8FD72-44B8-44A0-B755-9E1DB36AF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7" y="2760454"/>
            <a:ext cx="12128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zh-CN" altLang="en-US" sz="4000" b="1" dirty="0">
                <a:solidFill>
                  <a:schemeClr val="bg1"/>
                </a:solidFill>
                <a:latin typeface="华康俪金黑W8(P)"/>
                <a:ea typeface="黑体" pitchFamily="49" charset="-122"/>
              </a:rPr>
              <a:t>目录</a:t>
            </a:r>
            <a:endParaRPr lang="ko-KR" altLang="en-US" sz="4000" b="1" dirty="0">
              <a:solidFill>
                <a:schemeClr val="bg1"/>
              </a:solidFill>
              <a:latin typeface="华康俪金黑W8(P)"/>
              <a:ea typeface="Gulim" pitchFamily="34" charset="-127"/>
            </a:endParaRPr>
          </a:p>
        </p:txBody>
      </p:sp>
      <p:grpSp>
        <p:nvGrpSpPr>
          <p:cNvPr id="78" name="组合 39">
            <a:extLst>
              <a:ext uri="{FF2B5EF4-FFF2-40B4-BE49-F238E27FC236}">
                <a16:creationId xmlns:a16="http://schemas.microsoft.com/office/drawing/2014/main" id="{63A9B8C9-AA66-450A-9F6E-DD16D1502180}"/>
              </a:ext>
            </a:extLst>
          </p:cNvPr>
          <p:cNvGrpSpPr>
            <a:grpSpLocks/>
          </p:cNvGrpSpPr>
          <p:nvPr/>
        </p:nvGrpSpPr>
        <p:grpSpPr bwMode="auto">
          <a:xfrm>
            <a:off x="1644615" y="1120504"/>
            <a:ext cx="7374278" cy="735875"/>
            <a:chOff x="3348038" y="3805238"/>
            <a:chExt cx="5113337" cy="649289"/>
          </a:xfrm>
        </p:grpSpPr>
        <p:sp>
          <p:nvSpPr>
            <p:cNvPr id="97" name="Rectangle 7">
              <a:extLst>
                <a:ext uri="{FF2B5EF4-FFF2-40B4-BE49-F238E27FC236}">
                  <a16:creationId xmlns:a16="http://schemas.microsoft.com/office/drawing/2014/main" id="{25D05598-C39E-4FB7-B6E1-21B8F408B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038" y="3805238"/>
              <a:ext cx="566217" cy="649287"/>
            </a:xfrm>
            <a:prstGeom prst="rect">
              <a:avLst/>
            </a:prstGeom>
            <a:solidFill>
              <a:srgbClr val="2A5380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fontAlgn="t" hangingPunct="0">
                <a:defRPr/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DotumChe" pitchFamily="49" charset="-127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8" name="Rectangle 8">
              <a:extLst>
                <a:ext uri="{FF2B5EF4-FFF2-40B4-BE49-F238E27FC236}">
                  <a16:creationId xmlns:a16="http://schemas.microsoft.com/office/drawing/2014/main" id="{E39B2A26-8DF5-4AB5-9B7F-DE379433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303" y="3805240"/>
              <a:ext cx="4629072" cy="6492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wrap="none" lIns="90000" tIns="46800" rIns="90000" bIns="46800" anchor="ctr"/>
            <a:lstStyle/>
            <a:p>
              <a:pPr marL="185738" eaLnBrk="0" fontAlgn="t" hangingPunct="0"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华康俪金黑W8(P)" pitchFamily="34" charset="-122"/>
                </a:rPr>
                <a:t>年会总览</a:t>
              </a:r>
            </a:p>
          </p:txBody>
        </p:sp>
        <p:sp>
          <p:nvSpPr>
            <p:cNvPr id="99" name="AutoShape 13">
              <a:extLst>
                <a:ext uri="{FF2B5EF4-FFF2-40B4-BE49-F238E27FC236}">
                  <a16:creationId xmlns:a16="http://schemas.microsoft.com/office/drawing/2014/main" id="{567AA5AA-83E2-40EF-A2E3-E4818257F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620" y="3910236"/>
              <a:ext cx="4321175" cy="46672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zh-CN" altLang="en-US" sz="2800" b="1" dirty="0">
                  <a:solidFill>
                    <a:srgbClr val="00309A"/>
                  </a:solidFill>
                  <a:latin typeface="黑体" pitchFamily="49" charset="-122"/>
                  <a:ea typeface="黑体" pitchFamily="49" charset="-122"/>
                </a:rPr>
                <a:t> </a:t>
              </a:r>
              <a:endParaRPr lang="ko-KR" altLang="en-US" sz="2800" b="1" dirty="0">
                <a:solidFill>
                  <a:srgbClr val="00309A"/>
                </a:solidFill>
                <a:latin typeface="黑体" pitchFamily="49" charset="-122"/>
                <a:ea typeface="隶书" pitchFamily="49" charset="-122"/>
              </a:endParaRPr>
            </a:p>
          </p:txBody>
        </p:sp>
      </p:grpSp>
      <p:grpSp>
        <p:nvGrpSpPr>
          <p:cNvPr id="101" name="组合 39">
            <a:extLst>
              <a:ext uri="{FF2B5EF4-FFF2-40B4-BE49-F238E27FC236}">
                <a16:creationId xmlns:a16="http://schemas.microsoft.com/office/drawing/2014/main" id="{27FD16DB-7BDB-4473-9E1B-2BCC75EC8710}"/>
              </a:ext>
            </a:extLst>
          </p:cNvPr>
          <p:cNvGrpSpPr>
            <a:grpSpLocks/>
          </p:cNvGrpSpPr>
          <p:nvPr/>
        </p:nvGrpSpPr>
        <p:grpSpPr bwMode="auto">
          <a:xfrm>
            <a:off x="1644614" y="4951739"/>
            <a:ext cx="7362149" cy="752865"/>
            <a:chOff x="3348038" y="3805238"/>
            <a:chExt cx="5113337" cy="649290"/>
          </a:xfrm>
        </p:grpSpPr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2F08FEF8-570E-4756-BB5C-DA27BFCC0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038" y="3805238"/>
              <a:ext cx="566217" cy="649287"/>
            </a:xfrm>
            <a:prstGeom prst="rect">
              <a:avLst/>
            </a:prstGeom>
            <a:solidFill>
              <a:srgbClr val="2A5380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fontAlgn="t" hangingPunct="0">
                <a:defRPr/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DotumChe" pitchFamily="49" charset="-127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F5FB4787-8378-4040-9DF2-AE64C905B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303" y="3805241"/>
              <a:ext cx="4629072" cy="649287"/>
            </a:xfrm>
            <a:prstGeom prst="rect">
              <a:avLst/>
            </a:prstGeom>
            <a:solidFill>
              <a:srgbClr val="CADBEE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wrap="none" lIns="90000" tIns="46800" rIns="90000" bIns="46800" anchor="ctr"/>
            <a:lstStyle/>
            <a:p>
              <a:pPr marL="185738" eaLnBrk="0" fontAlgn="t" hangingPunct="0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联系方式</a:t>
              </a:r>
              <a:endParaRPr lang="zh-CN" altLang="en-US" sz="3200" b="1" dirty="0">
                <a:latin typeface="黑体" panose="02010609060101010101" pitchFamily="49" charset="-122"/>
                <a:ea typeface="华康俪金黑W8(P)" pitchFamily="34" charset="-122"/>
              </a:endParaRPr>
            </a:p>
          </p:txBody>
        </p:sp>
        <p:sp>
          <p:nvSpPr>
            <p:cNvPr id="104" name="AutoShape 13">
              <a:extLst>
                <a:ext uri="{FF2B5EF4-FFF2-40B4-BE49-F238E27FC236}">
                  <a16:creationId xmlns:a16="http://schemas.microsoft.com/office/drawing/2014/main" id="{9AAD9554-63C6-4B2D-9935-662056240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620" y="3910236"/>
              <a:ext cx="4321175" cy="46672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zh-CN" altLang="en-US" sz="2800" b="1" dirty="0">
                  <a:solidFill>
                    <a:srgbClr val="00309A"/>
                  </a:solidFill>
                  <a:latin typeface="黑体" pitchFamily="49" charset="-122"/>
                  <a:ea typeface="黑体" pitchFamily="49" charset="-122"/>
                </a:rPr>
                <a:t> </a:t>
              </a:r>
              <a:endParaRPr lang="ko-KR" altLang="en-US" sz="2800" b="1" dirty="0">
                <a:solidFill>
                  <a:srgbClr val="00309A"/>
                </a:solidFill>
                <a:latin typeface="黑体" pitchFamily="49" charset="-122"/>
                <a:ea typeface="隶书" pitchFamily="49" charset="-122"/>
              </a:endParaRPr>
            </a:p>
          </p:txBody>
        </p:sp>
      </p:grpSp>
      <p:grpSp>
        <p:nvGrpSpPr>
          <p:cNvPr id="39" name="组合 39">
            <a:extLst>
              <a:ext uri="{FF2B5EF4-FFF2-40B4-BE49-F238E27FC236}">
                <a16:creationId xmlns:a16="http://schemas.microsoft.com/office/drawing/2014/main" id="{871A8D9C-29F0-4496-A8FC-D818F696003E}"/>
              </a:ext>
            </a:extLst>
          </p:cNvPr>
          <p:cNvGrpSpPr>
            <a:grpSpLocks/>
          </p:cNvGrpSpPr>
          <p:nvPr/>
        </p:nvGrpSpPr>
        <p:grpSpPr bwMode="auto">
          <a:xfrm>
            <a:off x="1650575" y="3062981"/>
            <a:ext cx="7362149" cy="735873"/>
            <a:chOff x="3348038" y="3805238"/>
            <a:chExt cx="5113337" cy="649289"/>
          </a:xfrm>
        </p:grpSpPr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E4F35647-EC93-44B3-8253-8C766052C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038" y="3805238"/>
              <a:ext cx="566217" cy="649287"/>
            </a:xfrm>
            <a:prstGeom prst="rect">
              <a:avLst/>
            </a:prstGeom>
            <a:solidFill>
              <a:srgbClr val="2A5380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fontAlgn="t" hangingPunct="0">
                <a:defRPr/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DotumChe" pitchFamily="49" charset="-127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1" name="Rectangle 8">
              <a:extLst>
                <a:ext uri="{FF2B5EF4-FFF2-40B4-BE49-F238E27FC236}">
                  <a16:creationId xmlns:a16="http://schemas.microsoft.com/office/drawing/2014/main" id="{225C655B-1E5E-42F5-9D55-A9008F95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303" y="3805240"/>
              <a:ext cx="4629072" cy="649287"/>
            </a:xfrm>
            <a:prstGeom prst="rect">
              <a:avLst/>
            </a:prstGeom>
            <a:solidFill>
              <a:srgbClr val="CADBEE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wrap="none" lIns="90000" tIns="46800" rIns="90000" bIns="46800" anchor="ctr"/>
            <a:lstStyle/>
            <a:p>
              <a:pPr marL="185738" eaLnBrk="0" fontAlgn="t" hangingPunct="0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本届年会情况</a:t>
              </a:r>
              <a:endParaRPr lang="zh-CN" altLang="en-US" sz="3200" b="1" dirty="0">
                <a:latin typeface="黑体" panose="02010609060101010101" pitchFamily="49" charset="-122"/>
                <a:ea typeface="华康俪金黑W8(P)" pitchFamily="34" charset="-122"/>
              </a:endParaRPr>
            </a:p>
          </p:txBody>
        </p:sp>
        <p:sp>
          <p:nvSpPr>
            <p:cNvPr id="42" name="AutoShape 13">
              <a:extLst>
                <a:ext uri="{FF2B5EF4-FFF2-40B4-BE49-F238E27FC236}">
                  <a16:creationId xmlns:a16="http://schemas.microsoft.com/office/drawing/2014/main" id="{58AE3618-0AE2-4160-A7AC-395C3742A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620" y="3910236"/>
              <a:ext cx="4321175" cy="46672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zh-CN" altLang="en-US" sz="2800" b="1" dirty="0">
                  <a:solidFill>
                    <a:srgbClr val="00309A"/>
                  </a:solidFill>
                  <a:latin typeface="黑体" pitchFamily="49" charset="-122"/>
                  <a:ea typeface="黑体" pitchFamily="49" charset="-122"/>
                </a:rPr>
                <a:t> </a:t>
              </a:r>
              <a:endParaRPr lang="ko-KR" altLang="en-US" sz="2800" b="1" dirty="0">
                <a:solidFill>
                  <a:srgbClr val="00309A"/>
                </a:solidFill>
                <a:latin typeface="黑体" pitchFamily="49" charset="-122"/>
                <a:ea typeface="隶书" pitchFamily="49" charset="-122"/>
              </a:endParaRPr>
            </a:p>
          </p:txBody>
        </p:sp>
      </p:grpSp>
      <p:grpSp>
        <p:nvGrpSpPr>
          <p:cNvPr id="2" name="组合 39">
            <a:extLst>
              <a:ext uri="{FF2B5EF4-FFF2-40B4-BE49-F238E27FC236}">
                <a16:creationId xmlns:a16="http://schemas.microsoft.com/office/drawing/2014/main" id="{1C36B60D-0F88-5839-FDB9-CF9C44A337F9}"/>
              </a:ext>
            </a:extLst>
          </p:cNvPr>
          <p:cNvGrpSpPr>
            <a:grpSpLocks/>
          </p:cNvGrpSpPr>
          <p:nvPr/>
        </p:nvGrpSpPr>
        <p:grpSpPr bwMode="auto">
          <a:xfrm>
            <a:off x="1644614" y="2072933"/>
            <a:ext cx="7368111" cy="773494"/>
            <a:chOff x="3348038" y="3805238"/>
            <a:chExt cx="5113337" cy="649289"/>
          </a:xfrm>
        </p:grpSpPr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380E4913-4E8C-FAE6-83C9-C48BB2E32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038" y="3805238"/>
              <a:ext cx="566217" cy="649287"/>
            </a:xfrm>
            <a:prstGeom prst="rect">
              <a:avLst/>
            </a:prstGeom>
            <a:solidFill>
              <a:srgbClr val="2A5380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fontAlgn="t" hangingPunct="0">
                <a:defRPr/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DotumChe" pitchFamily="49" charset="-127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F4BF8409-05C9-5D8B-56EA-748A5D6CE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303" y="3805240"/>
              <a:ext cx="4629072" cy="6492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wrap="none" lIns="90000" tIns="46800" rIns="90000" bIns="46800" anchor="ctr"/>
            <a:lstStyle/>
            <a:p>
              <a:pPr marL="185738" eaLnBrk="0" fontAlgn="t" hangingPunct="0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电磁兼容专委会简介</a:t>
              </a:r>
            </a:p>
          </p:txBody>
        </p:sp>
        <p:sp>
          <p:nvSpPr>
            <p:cNvPr id="5" name="AutoShape 13">
              <a:extLst>
                <a:ext uri="{FF2B5EF4-FFF2-40B4-BE49-F238E27FC236}">
                  <a16:creationId xmlns:a16="http://schemas.microsoft.com/office/drawing/2014/main" id="{69858EBE-1813-F381-83C9-BE16BE11F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620" y="3910236"/>
              <a:ext cx="4321175" cy="46672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zh-CN" altLang="en-US" sz="2800" b="1" dirty="0">
                  <a:solidFill>
                    <a:srgbClr val="00309A"/>
                  </a:solidFill>
                  <a:latin typeface="黑体" pitchFamily="49" charset="-122"/>
                  <a:ea typeface="黑体" pitchFamily="49" charset="-122"/>
                </a:rPr>
                <a:t> </a:t>
              </a:r>
              <a:endParaRPr lang="ko-KR" altLang="en-US" sz="2800" b="1" dirty="0">
                <a:solidFill>
                  <a:srgbClr val="00309A"/>
                </a:solidFill>
                <a:latin typeface="黑体" pitchFamily="49" charset="-122"/>
                <a:ea typeface="隶书" pitchFamily="49" charset="-122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824E8A40-8DAE-4CBD-32A9-714F45F47A46}"/>
              </a:ext>
            </a:extLst>
          </p:cNvPr>
          <p:cNvGrpSpPr>
            <a:grpSpLocks/>
          </p:cNvGrpSpPr>
          <p:nvPr/>
        </p:nvGrpSpPr>
        <p:grpSpPr bwMode="auto">
          <a:xfrm>
            <a:off x="1644615" y="4015408"/>
            <a:ext cx="7385914" cy="752867"/>
            <a:chOff x="3348038" y="3805238"/>
            <a:chExt cx="5113337" cy="649289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3CAEF241-EF79-E098-FEF0-B49B099E8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038" y="3805238"/>
              <a:ext cx="566217" cy="649287"/>
            </a:xfrm>
            <a:prstGeom prst="rect">
              <a:avLst/>
            </a:prstGeom>
            <a:solidFill>
              <a:srgbClr val="2A5380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fontAlgn="t" hangingPunct="0">
                <a:defRPr/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DotumChe" pitchFamily="49" charset="-127"/>
                  <a:cs typeface="Times New Roman" pitchFamily="18" charset="0"/>
                </a:rPr>
                <a:t>4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5CB83ADD-FEFC-9D78-09E7-B187A3C7E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303" y="3805240"/>
              <a:ext cx="4629072" cy="649287"/>
            </a:xfrm>
            <a:prstGeom prst="rect">
              <a:avLst/>
            </a:prstGeom>
            <a:solidFill>
              <a:srgbClr val="CADBEE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wrap="none" lIns="90000" tIns="46800" rIns="90000" bIns="46800" anchor="ctr"/>
            <a:lstStyle/>
            <a:p>
              <a:pPr marL="185738" eaLnBrk="0" fontAlgn="t" hangingPunct="0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赞助合作方案</a:t>
              </a:r>
              <a:endParaRPr lang="zh-CN" altLang="en-US" sz="3200" b="1" dirty="0">
                <a:latin typeface="黑体" panose="02010609060101010101" pitchFamily="49" charset="-122"/>
                <a:ea typeface="华康俪金黑W8(P)" pitchFamily="34" charset="-122"/>
              </a:endParaRPr>
            </a:p>
          </p:txBody>
        </p:sp>
        <p:sp>
          <p:nvSpPr>
            <p:cNvPr id="9" name="AutoShape 13">
              <a:extLst>
                <a:ext uri="{FF2B5EF4-FFF2-40B4-BE49-F238E27FC236}">
                  <a16:creationId xmlns:a16="http://schemas.microsoft.com/office/drawing/2014/main" id="{BB62EC76-0AD2-7434-614A-AE522EECC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620" y="3910236"/>
              <a:ext cx="4321175" cy="46672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zh-CN" altLang="en-US" sz="2800" b="1" dirty="0">
                  <a:solidFill>
                    <a:srgbClr val="00309A"/>
                  </a:solidFill>
                  <a:latin typeface="黑体" pitchFamily="49" charset="-122"/>
                  <a:ea typeface="黑体" pitchFamily="49" charset="-122"/>
                </a:rPr>
                <a:t> </a:t>
              </a:r>
              <a:endParaRPr lang="ko-KR" altLang="en-US" sz="2800" b="1" dirty="0">
                <a:solidFill>
                  <a:srgbClr val="00309A"/>
                </a:solidFill>
                <a:latin typeface="黑体" pitchFamily="49" charset="-122"/>
                <a:ea typeface="隶书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50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>
            <a:extLst>
              <a:ext uri="{FF2B5EF4-FFF2-40B4-BE49-F238E27FC236}">
                <a16:creationId xmlns:a16="http://schemas.microsoft.com/office/drawing/2014/main" id="{4BA68E91-3E90-4E2F-ACD1-B229FA734B4B}"/>
              </a:ext>
            </a:extLst>
          </p:cNvPr>
          <p:cNvSpPr txBox="1"/>
          <p:nvPr/>
        </p:nvSpPr>
        <p:spPr>
          <a:xfrm>
            <a:off x="150408" y="655036"/>
            <a:ext cx="6305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华康俪金黑W8(P)"/>
              </a:rPr>
              <a:t>年会简介</a:t>
            </a:r>
          </a:p>
        </p:txBody>
      </p:sp>
      <p:sp>
        <p:nvSpPr>
          <p:cNvPr id="31" name="灯片编号占位符 1">
            <a:extLst>
              <a:ext uri="{FF2B5EF4-FFF2-40B4-BE49-F238E27FC236}">
                <a16:creationId xmlns:a16="http://schemas.microsoft.com/office/drawing/2014/main" id="{465D7F8A-974F-47BC-80B0-9D0852E6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79AC00B1-8257-4D56-B57E-4EC3A332F2A0}" type="slidenum">
              <a:rPr lang="zh-CN" altLang="en-US" smtClean="0">
                <a:solidFill>
                  <a:schemeClr val="bg1"/>
                </a:solidFill>
              </a:rPr>
              <a:t>3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1FFFE79-2586-A4B4-5BFF-BC27E0872F22}"/>
              </a:ext>
            </a:extLst>
          </p:cNvPr>
          <p:cNvSpPr txBox="1"/>
          <p:nvPr/>
        </p:nvSpPr>
        <p:spPr>
          <a:xfrm>
            <a:off x="179512" y="3894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、年会总览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A49C62-687A-3289-0BC3-1A5D8F488E78}"/>
              </a:ext>
            </a:extLst>
          </p:cNvPr>
          <p:cNvSpPr/>
          <p:nvPr/>
        </p:nvSpPr>
        <p:spPr>
          <a:xfrm>
            <a:off x="175706" y="1268760"/>
            <a:ext cx="8607655" cy="375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年中国电源学会电磁兼容专业委员会首届学术年会</a:t>
            </a:r>
            <a:r>
              <a:rPr lang="zh-CN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年举行筹备会。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筹备会由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中国电源学会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电磁兼容专业委员会</a:t>
            </a:r>
            <a:r>
              <a:rPr lang="zh-CN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发起，得到了</a:t>
            </a:r>
            <a:r>
              <a:rPr lang="zh-CN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华中科技大学、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北京交通大学、浙江大学、海军工程大学、西安交通大学、哈尔滨工业大学、深圳大学、福州大学、敏业信息科技（上海）有限公司、江西艾科控股有限公司、上海明石光电科技有限公司等</a:t>
            </a:r>
            <a:r>
              <a:rPr lang="zh-CN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高校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和企业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的积极</a:t>
            </a:r>
            <a:r>
              <a:rPr lang="zh-CN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学术年会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目标是将年会发展成为我国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电源电磁兼容领域</a:t>
            </a:r>
            <a:r>
              <a:rPr lang="zh-CN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的重要学术论坛。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聚焦与电磁兼容相关的新能源发输电系统、数据中心、城市微电网、全电交通等核心工程，通过大会报告、专题报告、工业报告、技术讲座、标准研讨、展览等形式对相关领域的新理论、新技术、新成果及新工艺进行深入交流与研讨，促进产、学、研的合作与发展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48C25D-AD90-1EA9-2783-E8E3A4A70F3D}"/>
              </a:ext>
            </a:extLst>
          </p:cNvPr>
          <p:cNvSpPr/>
          <p:nvPr/>
        </p:nvSpPr>
        <p:spPr>
          <a:xfrm>
            <a:off x="175624" y="5064698"/>
            <a:ext cx="8607655" cy="1169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本届年会由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中国电源学会电磁兼容专业委员会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主办，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华中科技大学和武汉羿变电气有限公司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承办，将于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24~26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日在武汉潮漫凯瑞国际酒店举行。</a:t>
            </a:r>
          </a:p>
        </p:txBody>
      </p:sp>
    </p:spTree>
    <p:extLst>
      <p:ext uri="{BB962C8B-B14F-4D97-AF65-F5344CB8AC3E}">
        <p14:creationId xmlns:p14="http://schemas.microsoft.com/office/powerpoint/2010/main" val="2399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>
            <a:extLst>
              <a:ext uri="{FF2B5EF4-FFF2-40B4-BE49-F238E27FC236}">
                <a16:creationId xmlns:a16="http://schemas.microsoft.com/office/drawing/2014/main" id="{4BA68E91-3E90-4E2F-ACD1-B229FA734B4B}"/>
              </a:ext>
            </a:extLst>
          </p:cNvPr>
          <p:cNvSpPr txBox="1"/>
          <p:nvPr/>
        </p:nvSpPr>
        <p:spPr>
          <a:xfrm>
            <a:off x="150408" y="655036"/>
            <a:ext cx="6305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华康俪金黑W8(P)"/>
              </a:rPr>
              <a:t>第九届电磁兼容专业委员会</a:t>
            </a:r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华康俪金黑W8(P)"/>
              </a:rPr>
              <a:t>——</a:t>
            </a:r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华康俪金黑W8(P)"/>
              </a:rPr>
              <a:t>基本信息</a:t>
            </a:r>
          </a:p>
        </p:txBody>
      </p:sp>
      <p:sp>
        <p:nvSpPr>
          <p:cNvPr id="31" name="灯片编号占位符 1">
            <a:extLst>
              <a:ext uri="{FF2B5EF4-FFF2-40B4-BE49-F238E27FC236}">
                <a16:creationId xmlns:a16="http://schemas.microsoft.com/office/drawing/2014/main" id="{465D7F8A-974F-47BC-80B0-9D0852E6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79AC00B1-8257-4D56-B57E-4EC3A332F2A0}" type="slidenum">
              <a:rPr lang="zh-CN" altLang="en-US" smtClean="0">
                <a:solidFill>
                  <a:schemeClr val="bg1"/>
                </a:solidFill>
              </a:rPr>
              <a:t>4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1FFFE79-2586-A4B4-5BFF-BC27E0872F22}"/>
              </a:ext>
            </a:extLst>
          </p:cNvPr>
          <p:cNvSpPr txBox="1"/>
          <p:nvPr/>
        </p:nvSpPr>
        <p:spPr>
          <a:xfrm>
            <a:off x="179512" y="3894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电磁兼容专委会简介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9893AF95-0824-E72A-8238-660FDBBB9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917" y="1628800"/>
            <a:ext cx="8886088" cy="324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中国电源学会第九届电磁兼容专业委员会</a:t>
            </a:r>
            <a:r>
              <a:rPr lang="zh-CN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于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2022</a:t>
            </a:r>
            <a:r>
              <a:rPr lang="zh-CN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年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9</a:t>
            </a:r>
            <a:r>
              <a:rPr lang="zh-CN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月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24</a:t>
            </a:r>
            <a:r>
              <a:rPr lang="zh-CN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日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选举产生，设有名誉主任委员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名，主任委员主任委员</a:t>
            </a:r>
            <a:r>
              <a:rPr lang="en-US" altLang="zh-CN" sz="2800" b="1" dirty="0">
                <a:solidFill>
                  <a:srgbClr val="0099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0099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名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、副主任委员</a:t>
            </a:r>
            <a:r>
              <a:rPr lang="en-US" altLang="zh-CN" sz="2800" b="1" dirty="0">
                <a:solidFill>
                  <a:srgbClr val="0099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en-US" sz="2800" b="1" dirty="0">
                <a:solidFill>
                  <a:srgbClr val="0099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名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、秘书长</a:t>
            </a:r>
            <a:r>
              <a:rPr lang="en-US" altLang="zh-CN" sz="2800" b="1" dirty="0">
                <a:solidFill>
                  <a:srgbClr val="0099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0099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名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副秘书长</a:t>
            </a:r>
            <a:r>
              <a:rPr lang="en-US" altLang="zh-CN" sz="2800" b="1" dirty="0">
                <a:solidFill>
                  <a:srgbClr val="0099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solidFill>
                  <a:srgbClr val="0099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名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，委员</a:t>
            </a:r>
            <a:r>
              <a:rPr lang="en-US" altLang="zh-CN" sz="2800" b="1" dirty="0">
                <a:solidFill>
                  <a:srgbClr val="0099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87</a:t>
            </a:r>
            <a:r>
              <a:rPr lang="zh-CN" altLang="en-US" sz="2800" b="1" dirty="0">
                <a:solidFill>
                  <a:srgbClr val="0099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名。 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委员来自全国高校专家、科研院所研究员、企业工程师等。</a:t>
            </a:r>
            <a:endParaRPr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88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>
            <a:extLst>
              <a:ext uri="{FF2B5EF4-FFF2-40B4-BE49-F238E27FC236}">
                <a16:creationId xmlns:a16="http://schemas.microsoft.com/office/drawing/2014/main" id="{4BA68E91-3E90-4E2F-ACD1-B229FA734B4B}"/>
              </a:ext>
            </a:extLst>
          </p:cNvPr>
          <p:cNvSpPr txBox="1"/>
          <p:nvPr/>
        </p:nvSpPr>
        <p:spPr>
          <a:xfrm>
            <a:off x="150408" y="655036"/>
            <a:ext cx="6305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华康俪金黑W8(P)"/>
              </a:rPr>
              <a:t>工作范围</a:t>
            </a:r>
          </a:p>
        </p:txBody>
      </p:sp>
      <p:sp>
        <p:nvSpPr>
          <p:cNvPr id="31" name="灯片编号占位符 1">
            <a:extLst>
              <a:ext uri="{FF2B5EF4-FFF2-40B4-BE49-F238E27FC236}">
                <a16:creationId xmlns:a16="http://schemas.microsoft.com/office/drawing/2014/main" id="{465D7F8A-974F-47BC-80B0-9D0852E6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79AC00B1-8257-4D56-B57E-4EC3A332F2A0}" type="slidenum">
              <a:rPr lang="zh-CN" altLang="en-US" smtClean="0">
                <a:solidFill>
                  <a:schemeClr val="bg1"/>
                </a:solidFill>
              </a:rPr>
              <a:t>5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1FFFE79-2586-A4B4-5BFF-BC27E0872F22}"/>
              </a:ext>
            </a:extLst>
          </p:cNvPr>
          <p:cNvSpPr txBox="1"/>
          <p:nvPr/>
        </p:nvSpPr>
        <p:spPr>
          <a:xfrm>
            <a:off x="179512" y="3894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电磁兼容专委会简介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09009DA-03F2-E05A-43A0-D518820C7F72}"/>
              </a:ext>
            </a:extLst>
          </p:cNvPr>
          <p:cNvSpPr txBox="1"/>
          <p:nvPr/>
        </p:nvSpPr>
        <p:spPr>
          <a:xfrm>
            <a:off x="222416" y="1334871"/>
            <a:ext cx="7975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中国电源学会电磁兼容专业委员会具体工作范围如下。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FAD59A-344F-7CE2-E8FE-8EC3A6F51DA9}"/>
              </a:ext>
            </a:extLst>
          </p:cNvPr>
          <p:cNvSpPr txBox="1"/>
          <p:nvPr/>
        </p:nvSpPr>
        <p:spPr>
          <a:xfrm>
            <a:off x="107504" y="1844824"/>
            <a:ext cx="8750811" cy="445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 algn="just">
              <a:lnSpc>
                <a:spcPct val="130000"/>
              </a:lnSpc>
            </a:pP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）开展国内外电源电磁兼容领域的学术交流； </a:t>
            </a:r>
            <a:endParaRPr lang="en-US" altLang="zh-CN" sz="2200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457200" algn="just">
              <a:lnSpc>
                <a:spcPct val="130000"/>
              </a:lnSpc>
            </a:pP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）依照有关规定，编辑出版电磁兼容领域的科技书刊、电子出版物； </a:t>
            </a:r>
            <a:endParaRPr lang="en-US" altLang="zh-CN" sz="2200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457200" algn="just">
              <a:lnSpc>
                <a:spcPct val="130000"/>
              </a:lnSpc>
            </a:pP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）举办电磁兼容领域的技术和产品展览会；</a:t>
            </a:r>
            <a:endParaRPr lang="en-US" altLang="zh-CN" sz="2200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457200" algn="just">
              <a:lnSpc>
                <a:spcPct val="130000"/>
              </a:lnSpc>
            </a:pP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）电磁兼容领域科普工作；</a:t>
            </a:r>
            <a:endParaRPr lang="en-US" altLang="zh-CN" sz="2200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20000" indent="-720000" algn="just">
              <a:lnSpc>
                <a:spcPct val="130000"/>
              </a:lnSpc>
            </a:pP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）接受委托对本专业的发展政策和重大决策提出建议和科技咨询，     经批准承担科技项目评估、科技成果鉴定、技术职务资格评审，承担科技文献和标准的编审、提供技术咨询和技术服务； </a:t>
            </a:r>
            <a:endParaRPr lang="en-US" altLang="zh-CN" sz="2200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457200" algn="just">
              <a:lnSpc>
                <a:spcPct val="130000"/>
              </a:lnSpc>
            </a:pP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）继续教育和培训工作； </a:t>
            </a:r>
            <a:endParaRPr lang="en-US" altLang="zh-CN" sz="2200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457200" algn="just">
              <a:lnSpc>
                <a:spcPct val="130000"/>
              </a:lnSpc>
            </a:pP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）人才培养和举荐； </a:t>
            </a:r>
            <a:endParaRPr lang="en-US" altLang="zh-CN" sz="2200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457200" algn="just">
              <a:lnSpc>
                <a:spcPct val="130000"/>
              </a:lnSpc>
            </a:pP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CN" altLang="en-US" sz="2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）反映行业的意见和要求、维护行业合法权益。</a:t>
            </a:r>
            <a:endParaRPr lang="zh-CN" altLang="en-US" sz="2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852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>
            <a:extLst>
              <a:ext uri="{FF2B5EF4-FFF2-40B4-BE49-F238E27FC236}">
                <a16:creationId xmlns:a16="http://schemas.microsoft.com/office/drawing/2014/main" id="{4BA68E91-3E90-4E2F-ACD1-B229FA734B4B}"/>
              </a:ext>
            </a:extLst>
          </p:cNvPr>
          <p:cNvSpPr txBox="1"/>
          <p:nvPr/>
        </p:nvSpPr>
        <p:spPr>
          <a:xfrm>
            <a:off x="150408" y="655036"/>
            <a:ext cx="6305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华康俪金黑W8(P)"/>
              </a:rPr>
              <a:t>基本情况</a:t>
            </a:r>
          </a:p>
        </p:txBody>
      </p:sp>
      <p:sp>
        <p:nvSpPr>
          <p:cNvPr id="31" name="灯片编号占位符 1">
            <a:extLst>
              <a:ext uri="{FF2B5EF4-FFF2-40B4-BE49-F238E27FC236}">
                <a16:creationId xmlns:a16="http://schemas.microsoft.com/office/drawing/2014/main" id="{465D7F8A-974F-47BC-80B0-9D0852E6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79AC00B1-8257-4D56-B57E-4EC3A332F2A0}" type="slidenum">
              <a:rPr lang="zh-CN" altLang="en-US" smtClean="0">
                <a:solidFill>
                  <a:schemeClr val="bg1"/>
                </a:solidFill>
              </a:rPr>
              <a:t>6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1FFFE79-2586-A4B4-5BFF-BC27E0872F22}"/>
              </a:ext>
            </a:extLst>
          </p:cNvPr>
          <p:cNvSpPr txBox="1"/>
          <p:nvPr/>
        </p:nvSpPr>
        <p:spPr>
          <a:xfrm>
            <a:off x="179512" y="3894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、本届年会情况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A8810A2-1230-1B58-93DD-21D8AE7452D2}"/>
              </a:ext>
            </a:extLst>
          </p:cNvPr>
          <p:cNvSpPr/>
          <p:nvPr/>
        </p:nvSpPr>
        <p:spPr>
          <a:xfrm>
            <a:off x="102426" y="1106299"/>
            <a:ext cx="8765258" cy="1538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中国电源学会电磁兼容专业委员会首届学术年会”将包括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大会报告、专家报告、专题报告、工业技术报告、新产品展示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等活动形式，贴近行业技术需求，促进产学研交流合作，同时将进一步调动各方力量，提升年会规模和影响力。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1D22F56-6AB2-29C1-9DC1-828DB7B4652D}"/>
              </a:ext>
            </a:extLst>
          </p:cNvPr>
          <p:cNvSpPr/>
          <p:nvPr/>
        </p:nvSpPr>
        <p:spPr>
          <a:xfrm>
            <a:off x="2475190" y="2354613"/>
            <a:ext cx="3744416" cy="458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本次会议预计参会规模超过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200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AE1EE54-F4C4-DBF1-2D1F-D41FCA36F9F3}"/>
              </a:ext>
            </a:extLst>
          </p:cNvPr>
          <p:cNvGrpSpPr/>
          <p:nvPr/>
        </p:nvGrpSpPr>
        <p:grpSpPr>
          <a:xfrm>
            <a:off x="16214" y="2826709"/>
            <a:ext cx="9144002" cy="410347"/>
            <a:chOff x="1922709" y="1412776"/>
            <a:chExt cx="9721082" cy="36004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7A8C476-6536-5AE1-45E7-3A29A3D114C5}"/>
                </a:ext>
              </a:extLst>
            </p:cNvPr>
            <p:cNvCxnSpPr>
              <a:cxnSpLocks/>
            </p:cNvCxnSpPr>
            <p:nvPr/>
          </p:nvCxnSpPr>
          <p:spPr>
            <a:xfrm>
              <a:off x="1922712" y="1772816"/>
              <a:ext cx="9721079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3E22556D-8F18-3970-0F7F-3085CE9EDF61}"/>
                </a:ext>
              </a:extLst>
            </p:cNvPr>
            <p:cNvSpPr/>
            <p:nvPr/>
          </p:nvSpPr>
          <p:spPr>
            <a:xfrm>
              <a:off x="1922709" y="1412776"/>
              <a:ext cx="9603399" cy="360040"/>
            </a:xfrm>
            <a:custGeom>
              <a:avLst/>
              <a:gdLst>
                <a:gd name="connsiteX0" fmla="*/ 0 w 2160240"/>
                <a:gd name="connsiteY0" fmla="*/ 0 h 288032"/>
                <a:gd name="connsiteX1" fmla="*/ 2160240 w 2160240"/>
                <a:gd name="connsiteY1" fmla="*/ 0 h 288032"/>
                <a:gd name="connsiteX2" fmla="*/ 2160240 w 2160240"/>
                <a:gd name="connsiteY2" fmla="*/ 288032 h 288032"/>
                <a:gd name="connsiteX3" fmla="*/ 0 w 2160240"/>
                <a:gd name="connsiteY3" fmla="*/ 288032 h 288032"/>
                <a:gd name="connsiteX4" fmla="*/ 0 w 2160240"/>
                <a:gd name="connsiteY4" fmla="*/ 0 h 288032"/>
                <a:gd name="connsiteX0" fmla="*/ 0 w 2160240"/>
                <a:gd name="connsiteY0" fmla="*/ 0 h 288032"/>
                <a:gd name="connsiteX1" fmla="*/ 1941299 w 2160240"/>
                <a:gd name="connsiteY1" fmla="*/ 0 h 288032"/>
                <a:gd name="connsiteX2" fmla="*/ 2160240 w 2160240"/>
                <a:gd name="connsiteY2" fmla="*/ 288032 h 288032"/>
                <a:gd name="connsiteX3" fmla="*/ 0 w 2160240"/>
                <a:gd name="connsiteY3" fmla="*/ 288032 h 288032"/>
                <a:gd name="connsiteX4" fmla="*/ 0 w 2160240"/>
                <a:gd name="connsiteY4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240" h="288032">
                  <a:moveTo>
                    <a:pt x="0" y="0"/>
                  </a:moveTo>
                  <a:lnTo>
                    <a:pt x="1941299" y="0"/>
                  </a:lnTo>
                  <a:lnTo>
                    <a:pt x="21602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华康俪金黑W8(P)"/>
                </a:rPr>
                <a:t>    </a:t>
              </a:r>
              <a:endParaRPr lang="zh-CN" altLang="en-US" sz="2200" b="1" dirty="0">
                <a:latin typeface="楷体" panose="02010609060101010101" pitchFamily="49" charset="-122"/>
                <a:ea typeface="华康俪金黑W8(P)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41CBF1D-8DA9-2392-8D42-3F317CE5CCF9}"/>
              </a:ext>
            </a:extLst>
          </p:cNvPr>
          <p:cNvSpPr txBox="1"/>
          <p:nvPr/>
        </p:nvSpPr>
        <p:spPr>
          <a:xfrm>
            <a:off x="188589" y="2800290"/>
            <a:ext cx="4679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会议安排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84DB79-E0DC-725B-F090-17D802582F93}"/>
              </a:ext>
            </a:extLst>
          </p:cNvPr>
          <p:cNvSpPr/>
          <p:nvPr/>
        </p:nvSpPr>
        <p:spPr>
          <a:xfrm>
            <a:off x="130838" y="3749734"/>
            <a:ext cx="4149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特邀国内外顶级专家就最新技术和发展趋势进行报告。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D27A5A5-AD5B-6E66-26DF-EA51D1F0429C}"/>
              </a:ext>
            </a:extLst>
          </p:cNvPr>
          <p:cNvSpPr/>
          <p:nvPr/>
        </p:nvSpPr>
        <p:spPr>
          <a:xfrm>
            <a:off x="150408" y="3348912"/>
            <a:ext cx="1601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大会报告</a:t>
            </a:r>
            <a:endParaRPr lang="zh-CN" alt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CF4A65-F979-C36F-C55F-E9D0C648720E}"/>
              </a:ext>
            </a:extLst>
          </p:cNvPr>
          <p:cNvSpPr/>
          <p:nvPr/>
        </p:nvSpPr>
        <p:spPr>
          <a:xfrm>
            <a:off x="102426" y="4974108"/>
            <a:ext cx="4244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论文作者根据不同专题现场讲解最新研究成果。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93C976-93AD-649B-5B1E-3E8041E5A16D}"/>
              </a:ext>
            </a:extLst>
          </p:cNvPr>
          <p:cNvSpPr/>
          <p:nvPr/>
        </p:nvSpPr>
        <p:spPr>
          <a:xfrm>
            <a:off x="4886337" y="4970517"/>
            <a:ext cx="3911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企业资深工程技术专家交流产品研发和工程设计最新成果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5CD29AB-3588-6520-5B78-79B31CB7D14F}"/>
              </a:ext>
            </a:extLst>
          </p:cNvPr>
          <p:cNvSpPr/>
          <p:nvPr/>
        </p:nvSpPr>
        <p:spPr>
          <a:xfrm>
            <a:off x="4849407" y="3718244"/>
            <a:ext cx="3707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特邀国内外顶级专家针对技术焦点问题，进行系统化深入讲解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EF37794-F80F-8A2F-9839-2D6EFD397C27}"/>
              </a:ext>
            </a:extLst>
          </p:cNvPr>
          <p:cNvSpPr/>
          <p:nvPr/>
        </p:nvSpPr>
        <p:spPr>
          <a:xfrm>
            <a:off x="4860009" y="4568118"/>
            <a:ext cx="21659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工业技术报告</a:t>
            </a:r>
            <a:endParaRPr lang="zh-CN" alt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A332467-A3B6-07F9-0F45-D613554FD0C8}"/>
              </a:ext>
            </a:extLst>
          </p:cNvPr>
          <p:cNvSpPr/>
          <p:nvPr/>
        </p:nvSpPr>
        <p:spPr>
          <a:xfrm>
            <a:off x="122519" y="4568119"/>
            <a:ext cx="1601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专题报告</a:t>
            </a:r>
            <a:endParaRPr lang="zh-CN" alt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2BDC6A4-AF35-FC07-9F02-AE1EC1256E40}"/>
              </a:ext>
            </a:extLst>
          </p:cNvPr>
          <p:cNvSpPr/>
          <p:nvPr/>
        </p:nvSpPr>
        <p:spPr>
          <a:xfrm>
            <a:off x="4868569" y="3295832"/>
            <a:ext cx="1601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专家报告</a:t>
            </a:r>
            <a:endParaRPr lang="zh-CN" alt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AB5AAF5-853C-A91D-8556-182E9A491A6F}"/>
              </a:ext>
            </a:extLst>
          </p:cNvPr>
          <p:cNvSpPr/>
          <p:nvPr/>
        </p:nvSpPr>
        <p:spPr>
          <a:xfrm>
            <a:off x="122518" y="5751701"/>
            <a:ext cx="18838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新产品展示</a:t>
            </a:r>
            <a:endParaRPr lang="zh-CN" alt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9EA9477-0063-5B9D-391C-ABF06103337E}"/>
              </a:ext>
            </a:extLst>
          </p:cNvPr>
          <p:cNvSpPr/>
          <p:nvPr/>
        </p:nvSpPr>
        <p:spPr>
          <a:xfrm>
            <a:off x="130838" y="6194891"/>
            <a:ext cx="6846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最新电磁兼容领域产品和技术现场展览展示，理论与实际相结合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1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>
            <a:extLst>
              <a:ext uri="{FF2B5EF4-FFF2-40B4-BE49-F238E27FC236}">
                <a16:creationId xmlns:a16="http://schemas.microsoft.com/office/drawing/2014/main" id="{4BA68E91-3E90-4E2F-ACD1-B229FA734B4B}"/>
              </a:ext>
            </a:extLst>
          </p:cNvPr>
          <p:cNvSpPr txBox="1"/>
          <p:nvPr/>
        </p:nvSpPr>
        <p:spPr>
          <a:xfrm>
            <a:off x="150408" y="655036"/>
            <a:ext cx="6305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华康俪金黑W8(P)"/>
              </a:rPr>
              <a:t>征文内容与会议议程</a:t>
            </a:r>
          </a:p>
        </p:txBody>
      </p:sp>
      <p:sp>
        <p:nvSpPr>
          <p:cNvPr id="31" name="灯片编号占位符 1">
            <a:extLst>
              <a:ext uri="{FF2B5EF4-FFF2-40B4-BE49-F238E27FC236}">
                <a16:creationId xmlns:a16="http://schemas.microsoft.com/office/drawing/2014/main" id="{465D7F8A-974F-47BC-80B0-9D0852E6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79AC00B1-8257-4D56-B57E-4EC3A332F2A0}" type="slidenum">
              <a:rPr lang="zh-CN" altLang="en-US" smtClean="0">
                <a:solidFill>
                  <a:schemeClr val="bg1"/>
                </a:solidFill>
              </a:rPr>
              <a:t>7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1FFFE79-2586-A4B4-5BFF-BC27E0872F22}"/>
              </a:ext>
            </a:extLst>
          </p:cNvPr>
          <p:cNvSpPr txBox="1"/>
          <p:nvPr/>
        </p:nvSpPr>
        <p:spPr>
          <a:xfrm>
            <a:off x="179512" y="3894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、本届年会情况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FD2FF6D-AF53-469A-D142-900F43DAC08D}"/>
              </a:ext>
            </a:extLst>
          </p:cNvPr>
          <p:cNvSpPr txBox="1"/>
          <p:nvPr/>
        </p:nvSpPr>
        <p:spPr>
          <a:xfrm>
            <a:off x="151137" y="1647722"/>
            <a:ext cx="5070027" cy="448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"/>
              <a:tabLst>
                <a:tab pos="279400" algn="l"/>
              </a:tabLst>
            </a:pP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电力电子系统</a:t>
            </a: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EMI</a:t>
            </a: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机理及建模</a:t>
            </a: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"/>
              <a:tabLst>
                <a:tab pos="279400" algn="l"/>
              </a:tabLst>
            </a:pP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电力电子系统</a:t>
            </a: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EMI</a:t>
            </a: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仿真与预测</a:t>
            </a: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"/>
              <a:tabLst>
                <a:tab pos="279400" algn="l"/>
              </a:tabLst>
            </a:pP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EMI</a:t>
            </a: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滤波器设计与集成</a:t>
            </a: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"/>
              <a:tabLst>
                <a:tab pos="279400" algn="l"/>
              </a:tabLst>
            </a:pP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EMC</a:t>
            </a: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测量方法与技术</a:t>
            </a: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"/>
              <a:tabLst>
                <a:tab pos="279400" algn="l"/>
              </a:tabLst>
            </a:pP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EMC</a:t>
            </a: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设计、测试和整改技术</a:t>
            </a: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"/>
              <a:tabLst>
                <a:tab pos="279400" algn="l"/>
              </a:tabLst>
            </a:pP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电力电子系统</a:t>
            </a: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EMI</a:t>
            </a: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主动抑制技术</a:t>
            </a: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"/>
              <a:tabLst>
                <a:tab pos="279400" algn="l"/>
              </a:tabLst>
            </a:pP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电力系统和智慧城市中的</a:t>
            </a: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EMC</a:t>
            </a: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"/>
              <a:tabLst>
                <a:tab pos="279400" algn="l"/>
              </a:tabLst>
            </a:pP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EMC</a:t>
            </a: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与人工智能技术</a:t>
            </a: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"/>
              <a:tabLst>
                <a:tab pos="279400" algn="l"/>
              </a:tabLst>
            </a:pP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EMC</a:t>
            </a: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标准与试验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CB115A1-69F4-0D98-4E3D-1CFC6E595007}"/>
              </a:ext>
            </a:extLst>
          </p:cNvPr>
          <p:cNvSpPr txBox="1"/>
          <p:nvPr/>
        </p:nvSpPr>
        <p:spPr>
          <a:xfrm>
            <a:off x="35496" y="116423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征文内容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58AA886-48F7-952E-4F02-D56E0032BCEF}"/>
              </a:ext>
            </a:extLst>
          </p:cNvPr>
          <p:cNvSpPr txBox="1"/>
          <p:nvPr/>
        </p:nvSpPr>
        <p:spPr>
          <a:xfrm>
            <a:off x="5433841" y="110616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会议议程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75657D8-A58D-332B-BEA0-1F3DDF0D832C}"/>
              </a:ext>
            </a:extLst>
          </p:cNvPr>
          <p:cNvCxnSpPr>
            <a:cxnSpLocks/>
          </p:cNvCxnSpPr>
          <p:nvPr/>
        </p:nvCxnSpPr>
        <p:spPr>
          <a:xfrm flipH="1">
            <a:off x="5184825" y="1164234"/>
            <a:ext cx="6167" cy="536111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4F8A3C75-D0ED-632F-4CB9-1DB934E0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5506274"/>
            <a:ext cx="2536672" cy="76605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E4C14F8-C5E4-7D83-92AD-1E21CB90F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600264"/>
            <a:ext cx="2530505" cy="39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8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>
            <a:extLst>
              <a:ext uri="{FF2B5EF4-FFF2-40B4-BE49-F238E27FC236}">
                <a16:creationId xmlns:a16="http://schemas.microsoft.com/office/drawing/2014/main" id="{4BA68E91-3E90-4E2F-ACD1-B229FA734B4B}"/>
              </a:ext>
            </a:extLst>
          </p:cNvPr>
          <p:cNvSpPr txBox="1"/>
          <p:nvPr/>
        </p:nvSpPr>
        <p:spPr>
          <a:xfrm>
            <a:off x="150408" y="655036"/>
            <a:ext cx="6305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华康俪金黑W8(P)"/>
              </a:rPr>
              <a:t>赞助合作文案</a:t>
            </a:r>
          </a:p>
        </p:txBody>
      </p:sp>
      <p:sp>
        <p:nvSpPr>
          <p:cNvPr id="31" name="灯片编号占位符 1">
            <a:extLst>
              <a:ext uri="{FF2B5EF4-FFF2-40B4-BE49-F238E27FC236}">
                <a16:creationId xmlns:a16="http://schemas.microsoft.com/office/drawing/2014/main" id="{465D7F8A-974F-47BC-80B0-9D0852E6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79AC00B1-8257-4D56-B57E-4EC3A332F2A0}" type="slidenum">
              <a:rPr lang="zh-CN" altLang="en-US" smtClean="0">
                <a:solidFill>
                  <a:schemeClr val="bg1"/>
                </a:solidFill>
              </a:rPr>
              <a:t>8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1FFFE79-2586-A4B4-5BFF-BC27E0872F22}"/>
              </a:ext>
            </a:extLst>
          </p:cNvPr>
          <p:cNvSpPr txBox="1"/>
          <p:nvPr/>
        </p:nvSpPr>
        <p:spPr>
          <a:xfrm>
            <a:off x="179512" y="3894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赞助合作方案</a:t>
            </a:r>
            <a:endParaRPr lang="zh-CN" altLang="en-US" sz="3200" b="1" dirty="0">
              <a:latin typeface="黑体" panose="02010609060101010101" pitchFamily="49" charset="-122"/>
              <a:ea typeface="华康俪金黑W8(P)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4DB3E17-7A08-DAFE-9D94-B129AD98D0B7}"/>
              </a:ext>
            </a:extLst>
          </p:cNvPr>
          <p:cNvSpPr txBox="1"/>
          <p:nvPr/>
        </p:nvSpPr>
        <p:spPr>
          <a:xfrm>
            <a:off x="539552" y="1483263"/>
            <a:ext cx="792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2023</a:t>
            </a:r>
            <a:r>
              <a:rPr lang="zh-CN" altLang="zh-CN" sz="2000" b="1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中国电源学会电磁兼容专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业</a:t>
            </a:r>
            <a:r>
              <a:rPr lang="zh-CN" altLang="zh-CN" sz="2000" b="1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委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员</a:t>
            </a:r>
            <a:r>
              <a:rPr lang="zh-CN" altLang="zh-CN" sz="2000" b="1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会首届学术年会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赞助合作方案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1302EF-BC42-EBD2-7C49-4A93BF8A9F56}"/>
              </a:ext>
            </a:extLst>
          </p:cNvPr>
          <p:cNvSpPr txBox="1"/>
          <p:nvPr/>
        </p:nvSpPr>
        <p:spPr>
          <a:xfrm>
            <a:off x="2339752" y="1069150"/>
            <a:ext cx="5071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-26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     武汉</a:t>
            </a:r>
          </a:p>
        </p:txBody>
      </p:sp>
      <p:graphicFrame>
        <p:nvGraphicFramePr>
          <p:cNvPr id="7" name="表格 14">
            <a:extLst>
              <a:ext uri="{FF2B5EF4-FFF2-40B4-BE49-F238E27FC236}">
                <a16:creationId xmlns:a16="http://schemas.microsoft.com/office/drawing/2014/main" id="{DE86687C-9D12-37D5-746A-FC2D13BA8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0217"/>
              </p:ext>
            </p:extLst>
          </p:nvPr>
        </p:nvGraphicFramePr>
        <p:xfrm>
          <a:off x="121027" y="1883373"/>
          <a:ext cx="8843462" cy="44259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11724">
                  <a:extLst>
                    <a:ext uri="{9D8B030D-6E8A-4147-A177-3AD203B41FA5}">
                      <a16:colId xmlns:a16="http://schemas.microsoft.com/office/drawing/2014/main" val="1127346076"/>
                    </a:ext>
                  </a:extLst>
                </a:gridCol>
                <a:gridCol w="1793272">
                  <a:extLst>
                    <a:ext uri="{9D8B030D-6E8A-4147-A177-3AD203B41FA5}">
                      <a16:colId xmlns:a16="http://schemas.microsoft.com/office/drawing/2014/main" val="2735214823"/>
                    </a:ext>
                  </a:extLst>
                </a:gridCol>
                <a:gridCol w="1788513">
                  <a:extLst>
                    <a:ext uri="{9D8B030D-6E8A-4147-A177-3AD203B41FA5}">
                      <a16:colId xmlns:a16="http://schemas.microsoft.com/office/drawing/2014/main" val="3905145587"/>
                    </a:ext>
                  </a:extLst>
                </a:gridCol>
                <a:gridCol w="1949953">
                  <a:extLst>
                    <a:ext uri="{9D8B030D-6E8A-4147-A177-3AD203B41FA5}">
                      <a16:colId xmlns:a16="http://schemas.microsoft.com/office/drawing/2014/main" val="690664853"/>
                    </a:ext>
                  </a:extLst>
                </a:gridCol>
              </a:tblGrid>
              <a:tr h="45631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服务</a:t>
                      </a:r>
                      <a:r>
                        <a:rPr lang="en-US" altLang="zh-CN" sz="2000" dirty="0"/>
                        <a:t>(</a:t>
                      </a:r>
                      <a:r>
                        <a:rPr lang="zh-CN" altLang="en-US" sz="2000" dirty="0"/>
                        <a:t>合作</a:t>
                      </a:r>
                      <a:r>
                        <a:rPr lang="en-US" altLang="zh-CN" sz="2000" dirty="0"/>
                        <a:t>)</a:t>
                      </a:r>
                      <a:r>
                        <a:rPr lang="zh-CN" altLang="en-US" sz="2000" dirty="0"/>
                        <a:t>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钻石合作单位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金牌合作单位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银牌合作单位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5849057"/>
                  </a:ext>
                </a:extLst>
              </a:tr>
              <a:tr h="45739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大会报告演讲</a:t>
                      </a: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6135176"/>
                  </a:ext>
                </a:extLst>
              </a:tr>
              <a:tr h="45631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工业报告演讲</a:t>
                      </a: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15-20</a:t>
                      </a: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575514"/>
                  </a:ext>
                </a:extLst>
              </a:tr>
              <a:tr h="45739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主会场背景板加企业</a:t>
                      </a: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Logo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755168"/>
                  </a:ext>
                </a:extLst>
              </a:tr>
              <a:tr h="80731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</a:t>
                      </a: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产品展示位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3*3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平展位  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3*3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平展位 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3*3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平展位 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2102196"/>
                  </a:ext>
                </a:extLst>
              </a:tr>
              <a:tr h="80731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</a:t>
                      </a: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会议程序册内刊登企业及产品介绍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80205"/>
                  </a:ext>
                </a:extLst>
              </a:tr>
              <a:tr h="45739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</a:t>
                      </a: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提供免费参会名额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715438"/>
                  </a:ext>
                </a:extLst>
              </a:tr>
              <a:tr h="5265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赞助金额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8459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56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>
            <a:extLst>
              <a:ext uri="{FF2B5EF4-FFF2-40B4-BE49-F238E27FC236}">
                <a16:creationId xmlns:a16="http://schemas.microsoft.com/office/drawing/2014/main" id="{4BA68E91-3E90-4E2F-ACD1-B229FA734B4B}"/>
              </a:ext>
            </a:extLst>
          </p:cNvPr>
          <p:cNvSpPr txBox="1"/>
          <p:nvPr/>
        </p:nvSpPr>
        <p:spPr>
          <a:xfrm>
            <a:off x="150408" y="655036"/>
            <a:ext cx="6305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华康俪金黑W8(P)"/>
              </a:rPr>
              <a:t>联系方式</a:t>
            </a:r>
          </a:p>
        </p:txBody>
      </p:sp>
      <p:sp>
        <p:nvSpPr>
          <p:cNvPr id="31" name="灯片编号占位符 1">
            <a:extLst>
              <a:ext uri="{FF2B5EF4-FFF2-40B4-BE49-F238E27FC236}">
                <a16:creationId xmlns:a16="http://schemas.microsoft.com/office/drawing/2014/main" id="{465D7F8A-974F-47BC-80B0-9D0852E6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79AC00B1-8257-4D56-B57E-4EC3A332F2A0}" type="slidenum">
              <a:rPr lang="zh-CN" altLang="en-US" smtClean="0">
                <a:solidFill>
                  <a:schemeClr val="bg1"/>
                </a:solidFill>
              </a:rPr>
              <a:t>9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1FFFE79-2586-A4B4-5BFF-BC27E0872F22}"/>
              </a:ext>
            </a:extLst>
          </p:cNvPr>
          <p:cNvSpPr txBox="1"/>
          <p:nvPr/>
        </p:nvSpPr>
        <p:spPr>
          <a:xfrm>
            <a:off x="179512" y="3894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lang="zh-CN" altLang="en-US" sz="3200" b="1" dirty="0">
              <a:latin typeface="黑体" panose="02010609060101010101" pitchFamily="49" charset="-122"/>
              <a:ea typeface="华康俪金黑W8(P)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CDAC7D2-F814-87D9-ED32-238CF7619FD0}"/>
              </a:ext>
            </a:extLst>
          </p:cNvPr>
          <p:cNvSpPr txBox="1"/>
          <p:nvPr/>
        </p:nvSpPr>
        <p:spPr>
          <a:xfrm>
            <a:off x="2699792" y="3259753"/>
            <a:ext cx="4585784" cy="1689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裴雪军：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13554091561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江彦伟：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15059456132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    鹏：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13294161876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62D13C-75B6-D9F6-B8A2-004CBD863622}"/>
              </a:ext>
            </a:extLst>
          </p:cNvPr>
          <p:cNvSpPr txBox="1"/>
          <p:nvPr/>
        </p:nvSpPr>
        <p:spPr>
          <a:xfrm>
            <a:off x="395536" y="2348880"/>
            <a:ext cx="8856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2023</a:t>
            </a:r>
            <a:r>
              <a:rPr lang="zh-CN" altLang="zh-CN" sz="28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中国电源学会电磁兼容专业委员会首届学术年会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57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23852</TotalTime>
  <Words>895</Words>
  <Application>Microsoft Office PowerPoint</Application>
  <PresentationFormat>全屏显示(4:3)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等线</vt:lpstr>
      <vt:lpstr>黑体</vt:lpstr>
      <vt:lpstr>华康俪金黑W8(P)</vt:lpstr>
      <vt:lpstr>楷体</vt:lpstr>
      <vt:lpstr>微软雅黑</vt:lpstr>
      <vt:lpstr>微软雅黑</vt:lpstr>
      <vt:lpstr>幼圆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jiang yw</cp:lastModifiedBy>
  <cp:revision>1886</cp:revision>
  <dcterms:created xsi:type="dcterms:W3CDTF">2013-07-19T13:16:24Z</dcterms:created>
  <dcterms:modified xsi:type="dcterms:W3CDTF">2023-08-19T14:10:37Z</dcterms:modified>
</cp:coreProperties>
</file>